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6858000" cx="12192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Open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8F6B124-3759-497C-939C-EF71009F2BC5}">
  <a:tblStyle styleId="{38F6B124-3759-497C-939C-EF71009F2BC5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OpenSans-bold.fntdata"/><Relationship Id="rId23" Type="http://schemas.openxmlformats.org/officeDocument/2006/relationships/font" Target="fonts/Open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OpenSans-boldItalic.fntdata"/><Relationship Id="rId25" Type="http://schemas.openxmlformats.org/officeDocument/2006/relationships/font" Target="fonts/OpenSans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Roboto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4.png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28.jpg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10" Type="http://schemas.openxmlformats.org/officeDocument/2006/relationships/image" Target="../media/image6.png"/><Relationship Id="rId9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2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Relationship Id="rId7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Relationship Id="rId6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571500" y="2301180"/>
            <a:ext cx="7110888" cy="7314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Autonomous Ball Catcher</a:t>
            </a: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762000" y="3318420"/>
            <a:ext cx="524827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94A3B8"/>
                </a:solidFill>
                <a:latin typeface="Open Sans"/>
                <a:ea typeface="Open Sans"/>
                <a:cs typeface="Open Sans"/>
                <a:sym typeface="Open Sans"/>
              </a:rPr>
              <a:t>Mobile Robotics Project Report &amp; Progress</a:t>
            </a:r>
            <a:endParaRPr/>
          </a:p>
        </p:txBody>
      </p:sp>
      <p:sp>
        <p:nvSpPr>
          <p:cNvPr id="87" name="Google Shape;87;p13"/>
          <p:cNvSpPr/>
          <p:nvPr/>
        </p:nvSpPr>
        <p:spPr>
          <a:xfrm>
            <a:off x="571500" y="3318420"/>
            <a:ext cx="38100" cy="361950"/>
          </a:xfrm>
          <a:prstGeom prst="rect">
            <a:avLst/>
          </a:prstGeom>
          <a:solidFill>
            <a:srgbClr val="0EA5E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571500" y="4251870"/>
            <a:ext cx="4400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Open Sans"/>
                <a:ea typeface="Open Sans"/>
                <a:cs typeface="Open Sans"/>
                <a:sym typeface="Open Sans"/>
              </a:rPr>
              <a:t>SHIVANSH PRATAP SINGH • SIDDHARTH JAIN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31" name="Google Shape;23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2"/>
          <p:cNvSpPr txBox="1"/>
          <p:nvPr/>
        </p:nvSpPr>
        <p:spPr>
          <a:xfrm>
            <a:off x="571500" y="571500"/>
            <a:ext cx="5200650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F172A"/>
                </a:solidFill>
                <a:latin typeface="Roboto"/>
                <a:ea typeface="Roboto"/>
                <a:cs typeface="Roboto"/>
                <a:sym typeface="Roboto"/>
              </a:rPr>
              <a:t>Triangulation (DLT)</a:t>
            </a:r>
            <a:endParaRPr/>
          </a:p>
        </p:txBody>
      </p:sp>
      <p:sp>
        <p:nvSpPr>
          <p:cNvPr id="233" name="Google Shape;233;p22"/>
          <p:cNvSpPr txBox="1"/>
          <p:nvPr/>
        </p:nvSpPr>
        <p:spPr>
          <a:xfrm>
            <a:off x="571500" y="1924050"/>
            <a:ext cx="4953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We implemented the </a:t>
            </a:r>
            <a:r>
              <a:rPr b="1" i="0" lang="en-US" sz="1500" u="none" cap="none" strike="noStrik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Direct Linear Transform (DLT)</a:t>
            </a:r>
            <a:r>
              <a:rPr b="0" i="0" lang="en-US" sz="1500" u="none" cap="none" strike="noStrik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algorithm to reconstruct 3D points from matched 2D pixel observations.</a:t>
            </a:r>
            <a:endParaRPr/>
          </a:p>
        </p:txBody>
      </p:sp>
      <p:sp>
        <p:nvSpPr>
          <p:cNvPr id="234" name="Google Shape;234;p22"/>
          <p:cNvSpPr txBox="1"/>
          <p:nvPr/>
        </p:nvSpPr>
        <p:spPr>
          <a:xfrm>
            <a:off x="571500" y="3048000"/>
            <a:ext cx="5200650" cy="319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EA5E9"/>
                </a:solidFill>
                <a:latin typeface="Roboto"/>
                <a:ea typeface="Roboto"/>
                <a:cs typeface="Roboto"/>
                <a:sym typeface="Roboto"/>
              </a:rPr>
              <a:t>Algorithm</a:t>
            </a:r>
            <a:endParaRPr/>
          </a:p>
        </p:txBody>
      </p:sp>
      <p:sp>
        <p:nvSpPr>
          <p:cNvPr id="235" name="Google Shape;235;p22"/>
          <p:cNvSpPr txBox="1"/>
          <p:nvPr/>
        </p:nvSpPr>
        <p:spPr>
          <a:xfrm>
            <a:off x="809625" y="3510855"/>
            <a:ext cx="47148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Given projection matrices    P   1    and    P   2   .</a:t>
            </a:r>
            <a:endParaRPr/>
          </a:p>
        </p:txBody>
      </p:sp>
      <p:sp>
        <p:nvSpPr>
          <p:cNvPr id="236" name="Google Shape;236;p22"/>
          <p:cNvSpPr txBox="1"/>
          <p:nvPr/>
        </p:nvSpPr>
        <p:spPr>
          <a:xfrm>
            <a:off x="809625" y="3958530"/>
            <a:ext cx="471487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Solve the linear system   A  X  =  0   derived from the cross-product constraint    x   i   ×  (   P   i   X  )  =  0  .</a:t>
            </a:r>
            <a:endParaRPr/>
          </a:p>
        </p:txBody>
      </p:sp>
      <p:sp>
        <p:nvSpPr>
          <p:cNvPr id="237" name="Google Shape;237;p22"/>
          <p:cNvSpPr txBox="1"/>
          <p:nvPr/>
        </p:nvSpPr>
        <p:spPr>
          <a:xfrm>
            <a:off x="809625" y="4711005"/>
            <a:ext cx="4714875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Solution:</a:t>
            </a:r>
            <a:r>
              <a:rPr b="0" i="0" lang="en-US" sz="1500" u="none" cap="none" strike="noStrik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Computed via Singular Value Decomposition (SVD), corresponding to the smallest singular value.</a:t>
            </a:r>
            <a:endParaRPr/>
          </a:p>
        </p:txBody>
      </p:sp>
      <p:pic>
        <p:nvPicPr>
          <p:cNvPr descr="image.png" id="238" name="Google Shape;23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3568005"/>
            <a:ext cx="952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39" name="Google Shape;23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4015680"/>
            <a:ext cx="952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40" name="Google Shape;24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4768155"/>
            <a:ext cx="952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2" title="Screenshot 2025-11-19 18473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150" y="1120075"/>
            <a:ext cx="6137725" cy="519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46" name="Google Shape;24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47" name="Google Shape;24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0" y="1725959"/>
            <a:ext cx="7620000" cy="340593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3"/>
          <p:cNvSpPr txBox="1"/>
          <p:nvPr/>
        </p:nvSpPr>
        <p:spPr>
          <a:xfrm>
            <a:off x="2754153" y="2297459"/>
            <a:ext cx="6740842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Future Outlook</a:t>
            </a:r>
            <a:endParaRPr/>
          </a:p>
        </p:txBody>
      </p:sp>
      <p:sp>
        <p:nvSpPr>
          <p:cNvPr id="249" name="Google Shape;249;p23"/>
          <p:cNvSpPr txBox="1"/>
          <p:nvPr/>
        </p:nvSpPr>
        <p:spPr>
          <a:xfrm>
            <a:off x="2914650" y="2941290"/>
            <a:ext cx="6419850" cy="365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CBD5E1"/>
                </a:solidFill>
                <a:latin typeface="Open Sans"/>
                <a:ea typeface="Open Sans"/>
                <a:cs typeface="Open Sans"/>
                <a:sym typeface="Open Sans"/>
              </a:rPr>
              <a:t>Status: Platform &amp; Vision Operational</a:t>
            </a:r>
            <a:endParaRPr/>
          </a:p>
        </p:txBody>
      </p:sp>
      <p:sp>
        <p:nvSpPr>
          <p:cNvPr id="250" name="Google Shape;250;p23"/>
          <p:cNvSpPr/>
          <p:nvPr/>
        </p:nvSpPr>
        <p:spPr>
          <a:xfrm>
            <a:off x="4519612" y="3497460"/>
            <a:ext cx="3209925" cy="19050"/>
          </a:xfrm>
          <a:prstGeom prst="rect">
            <a:avLst/>
          </a:prstGeom>
          <a:solidFill>
            <a:srgbClr val="0EA5E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3"/>
          <p:cNvSpPr txBox="1"/>
          <p:nvPr/>
        </p:nvSpPr>
        <p:spPr>
          <a:xfrm>
            <a:off x="2914650" y="3707010"/>
            <a:ext cx="6419850" cy="853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Next Phase: Trajectory Estimation &amp; Predictive Interception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56" name="Google Shape;25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4"/>
          <p:cNvSpPr txBox="1"/>
          <p:nvPr/>
        </p:nvSpPr>
        <p:spPr>
          <a:xfrm>
            <a:off x="295200" y="2505594"/>
            <a:ext cx="11601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0F172A"/>
                </a:solidFill>
                <a:latin typeface="Roboto"/>
                <a:ea typeface="Roboto"/>
                <a:cs typeface="Roboto"/>
                <a:sym typeface="Roboto"/>
              </a:rPr>
              <a:t>Thank you</a:t>
            </a:r>
            <a:endParaRPr/>
          </a:p>
        </p:txBody>
      </p:sp>
      <p:sp>
        <p:nvSpPr>
          <p:cNvPr id="258" name="Google Shape;258;p24"/>
          <p:cNvSpPr txBox="1"/>
          <p:nvPr/>
        </p:nvSpPr>
        <p:spPr>
          <a:xfrm>
            <a:off x="571500" y="4206180"/>
            <a:ext cx="1104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Shivansh Pratap Singh (2024702024)</a:t>
            </a:r>
            <a:endParaRPr/>
          </a:p>
        </p:txBody>
      </p:sp>
      <p:sp>
        <p:nvSpPr>
          <p:cNvPr id="259" name="Google Shape;259;p24"/>
          <p:cNvSpPr txBox="1"/>
          <p:nvPr/>
        </p:nvSpPr>
        <p:spPr>
          <a:xfrm>
            <a:off x="571500" y="4510980"/>
            <a:ext cx="1104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Siddharth Jain (2025701046)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93" name="Google Shape;9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94" name="Google Shape;9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1310580"/>
            <a:ext cx="5238750" cy="50711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95" name="Google Shape;9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1750" y="1310580"/>
            <a:ext cx="5238750" cy="507116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571500" y="476250"/>
            <a:ext cx="11601450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F172A"/>
                </a:solidFill>
                <a:latin typeface="Roboto"/>
                <a:ea typeface="Roboto"/>
                <a:cs typeface="Roboto"/>
                <a:sym typeface="Roboto"/>
              </a:rPr>
              <a:t>Project Overview</a:t>
            </a:r>
            <a:endParaRPr/>
          </a:p>
        </p:txBody>
      </p:sp>
      <p:sp>
        <p:nvSpPr>
          <p:cNvPr id="97" name="Google Shape;97;p14"/>
          <p:cNvSpPr txBox="1"/>
          <p:nvPr/>
        </p:nvSpPr>
        <p:spPr>
          <a:xfrm>
            <a:off x="962025" y="1701105"/>
            <a:ext cx="4680585" cy="319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6670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EA5E9"/>
                </a:solidFill>
                <a:latin typeface="Roboto"/>
                <a:ea typeface="Roboto"/>
                <a:cs typeface="Roboto"/>
                <a:sym typeface="Roboto"/>
              </a:rPr>
              <a:t>Project Goal</a:t>
            </a:r>
            <a:endParaRPr/>
          </a:p>
        </p:txBody>
      </p:sp>
      <p:sp>
        <p:nvSpPr>
          <p:cNvPr id="98" name="Google Shape;98;p14"/>
          <p:cNvSpPr txBox="1"/>
          <p:nvPr/>
        </p:nvSpPr>
        <p:spPr>
          <a:xfrm>
            <a:off x="962025" y="2163960"/>
            <a:ext cx="445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To design and implement an autonomous mobile robot capable of detecting, tracking, and physically intercepting a moving projectile (ball) in a controlled environment.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6772275" y="1701105"/>
            <a:ext cx="4680585" cy="319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6670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EA5E9"/>
                </a:solidFill>
                <a:latin typeface="Roboto"/>
                <a:ea typeface="Roboto"/>
                <a:cs typeface="Roboto"/>
                <a:sym typeface="Roboto"/>
              </a:rPr>
              <a:t>Current Status</a:t>
            </a:r>
            <a:endParaRPr/>
          </a:p>
        </p:txBody>
      </p:sp>
      <p:pic>
        <p:nvPicPr>
          <p:cNvPr descr="image.png" id="100" name="Google Shape;100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2025" y="1720155"/>
            <a:ext cx="2667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1" name="Google Shape;101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72275" y="1720155"/>
            <a:ext cx="2667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/>
          <p:nvPr/>
        </p:nvSpPr>
        <p:spPr>
          <a:xfrm>
            <a:off x="7010400" y="2163960"/>
            <a:ext cx="421957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Mobile Base:</a:t>
            </a:r>
            <a:r>
              <a:rPr b="0" i="0" lang="en-US" sz="1500" u="none" cap="none" strike="noStrik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Stable and reliable 4-wheel differential drive chassis established.</a:t>
            </a: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7010400" y="2916435"/>
            <a:ext cx="421957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Control:</a:t>
            </a:r>
            <a:r>
              <a:rPr b="0" i="0" lang="en-US" sz="1500" u="none" cap="none" strike="noStrik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Baseline PID controller implemented for precise motion regulation.</a:t>
            </a:r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7010400" y="3668910"/>
            <a:ext cx="421957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Vision:</a:t>
            </a:r>
            <a:r>
              <a:rPr b="0" i="0" lang="en-US" sz="1500" u="none" cap="none" strike="noStrik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Dual-camera system calibration and triangulation pipeline completed.</a:t>
            </a:r>
            <a:endParaRPr/>
          </a:p>
        </p:txBody>
      </p:sp>
      <p:pic>
        <p:nvPicPr>
          <p:cNvPr descr="image.png" id="105" name="Google Shape;105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72275" y="2221110"/>
            <a:ext cx="952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6" name="Google Shape;106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72275" y="2973585"/>
            <a:ext cx="952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7" name="Google Shape;107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72275" y="3726060"/>
            <a:ext cx="95250" cy="1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12" name="Google Shape;11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071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13" name="Google Shape;11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1750" y="1941165"/>
            <a:ext cx="523875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 txBox="1"/>
          <p:nvPr/>
        </p:nvSpPr>
        <p:spPr>
          <a:xfrm>
            <a:off x="571500" y="476250"/>
            <a:ext cx="11601450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F172A"/>
                </a:solidFill>
                <a:latin typeface="Roboto"/>
                <a:ea typeface="Roboto"/>
                <a:cs typeface="Roboto"/>
                <a:sym typeface="Roboto"/>
              </a:rPr>
              <a:t>Hardware Architecture</a:t>
            </a:r>
            <a:endParaRPr/>
          </a:p>
        </p:txBody>
      </p:sp>
      <p:pic>
        <p:nvPicPr>
          <p:cNvPr id="115" name="Google Shape;115;p15" title="robot.jpeg"/>
          <p:cNvPicPr preferRelativeResize="0"/>
          <p:nvPr/>
        </p:nvPicPr>
        <p:blipFill rotWithShape="1">
          <a:blip r:embed="rId5">
            <a:alphaModFix/>
          </a:blip>
          <a:srcRect b="0" l="11331" r="11323" t="0"/>
          <a:stretch/>
        </p:blipFill>
        <p:spPr>
          <a:xfrm>
            <a:off x="6381750" y="1941165"/>
            <a:ext cx="5238752" cy="380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/>
          <p:cNvSpPr txBox="1"/>
          <p:nvPr/>
        </p:nvSpPr>
        <p:spPr>
          <a:xfrm>
            <a:off x="809625" y="2341215"/>
            <a:ext cx="500062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284C7"/>
                </a:solidFill>
                <a:latin typeface="Open Sans"/>
                <a:ea typeface="Open Sans"/>
                <a:cs typeface="Open Sans"/>
                <a:sym typeface="Open Sans"/>
              </a:rPr>
              <a:t>Chassis:</a:t>
            </a:r>
            <a:r>
              <a:rPr b="0" i="0" lang="en-US" sz="1500" u="none" cap="none" strike="noStrik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4-Wheel Differential Drive platform ensuring omnidirectional agility.</a:t>
            </a:r>
            <a:endParaRPr/>
          </a:p>
        </p:txBody>
      </p:sp>
      <p:sp>
        <p:nvSpPr>
          <p:cNvPr id="117" name="Google Shape;117;p15"/>
          <p:cNvSpPr txBox="1"/>
          <p:nvPr/>
        </p:nvSpPr>
        <p:spPr>
          <a:xfrm>
            <a:off x="809625" y="3093690"/>
            <a:ext cx="500062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284C7"/>
                </a:solidFill>
                <a:latin typeface="Open Sans"/>
                <a:ea typeface="Open Sans"/>
                <a:cs typeface="Open Sans"/>
                <a:sym typeface="Open Sans"/>
              </a:rPr>
              <a:t>Planner (High-Level):</a:t>
            </a:r>
            <a:r>
              <a:rPr b="0" i="0" lang="en-US" sz="1500" u="none" cap="none" strike="noStrik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Raspberry Pi 4B handles trajectory logic and WiFi communication.</a:t>
            </a:r>
            <a:endParaRPr/>
          </a:p>
        </p:txBody>
      </p:sp>
      <p:sp>
        <p:nvSpPr>
          <p:cNvPr id="118" name="Google Shape;118;p15"/>
          <p:cNvSpPr txBox="1"/>
          <p:nvPr/>
        </p:nvSpPr>
        <p:spPr>
          <a:xfrm>
            <a:off x="809625" y="3846165"/>
            <a:ext cx="500062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284C7"/>
                </a:solidFill>
                <a:latin typeface="Open Sans"/>
                <a:ea typeface="Open Sans"/>
                <a:cs typeface="Open Sans"/>
                <a:sym typeface="Open Sans"/>
              </a:rPr>
              <a:t>Controller (Low-Level):</a:t>
            </a:r>
            <a:r>
              <a:rPr b="0" i="0" lang="en-US" sz="1500" u="none" cap="none" strike="noStrik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Arduino Mega processes real-time encoder interrupts and motor control.</a:t>
            </a:r>
            <a:endParaRPr/>
          </a:p>
        </p:txBody>
      </p:sp>
      <p:sp>
        <p:nvSpPr>
          <p:cNvPr id="119" name="Google Shape;119;p15"/>
          <p:cNvSpPr txBox="1"/>
          <p:nvPr/>
        </p:nvSpPr>
        <p:spPr>
          <a:xfrm>
            <a:off x="809625" y="4598640"/>
            <a:ext cx="500062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284C7"/>
                </a:solidFill>
                <a:latin typeface="Open Sans"/>
                <a:ea typeface="Open Sans"/>
                <a:cs typeface="Open Sans"/>
                <a:sym typeface="Open Sans"/>
              </a:rPr>
              <a:t>Actuation:</a:t>
            </a:r>
            <a:r>
              <a:rPr b="0" i="0" lang="en-US" sz="1500" u="none" cap="none" strike="noStrik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4x Micro DC12V Geared Motors with 600 PPR Quadrature Encoders.</a:t>
            </a:r>
            <a:endParaRPr/>
          </a:p>
        </p:txBody>
      </p:sp>
      <p:pic>
        <p:nvPicPr>
          <p:cNvPr descr="image.png" id="120" name="Google Shape;120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1500" y="2398365"/>
            <a:ext cx="952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21" name="Google Shape;121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1500" y="3150840"/>
            <a:ext cx="952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22" name="Google Shape;122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1500" y="3903315"/>
            <a:ext cx="952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23" name="Google Shape;123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1500" y="4655790"/>
            <a:ext cx="95250" cy="1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28" name="Google Shape;12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29" name="Google Shape;12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1310580"/>
            <a:ext cx="3492549" cy="50711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30" name="Google Shape;130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49799" y="1310580"/>
            <a:ext cx="3492549" cy="50711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31" name="Google Shape;131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28099" y="1310580"/>
            <a:ext cx="3492549" cy="507116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6"/>
          <p:cNvSpPr txBox="1"/>
          <p:nvPr/>
        </p:nvSpPr>
        <p:spPr>
          <a:xfrm>
            <a:off x="571500" y="476250"/>
            <a:ext cx="11601450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F172A"/>
                </a:solidFill>
                <a:latin typeface="Roboto"/>
                <a:ea typeface="Roboto"/>
                <a:cs typeface="Roboto"/>
                <a:sym typeface="Roboto"/>
              </a:rPr>
              <a:t>System Integration</a:t>
            </a:r>
            <a:endParaRPr/>
          </a:p>
        </p:txBody>
      </p:sp>
      <p:pic>
        <p:nvPicPr>
          <p:cNvPr descr="image.png" id="133" name="Google Shape;133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36700" y="160585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 txBox="1"/>
          <p:nvPr/>
        </p:nvSpPr>
        <p:spPr>
          <a:xfrm>
            <a:off x="1182558" y="2558355"/>
            <a:ext cx="2270283" cy="319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EA5E9"/>
                </a:solidFill>
                <a:latin typeface="Roboto"/>
                <a:ea typeface="Roboto"/>
                <a:cs typeface="Roboto"/>
                <a:sym typeface="Roboto"/>
              </a:rPr>
              <a:t>Power Electronics</a:t>
            </a:r>
            <a:endParaRPr/>
          </a:p>
        </p:txBody>
      </p:sp>
      <p:sp>
        <p:nvSpPr>
          <p:cNvPr id="135" name="Google Shape;135;p16"/>
          <p:cNvSpPr txBox="1"/>
          <p:nvPr/>
        </p:nvSpPr>
        <p:spPr>
          <a:xfrm>
            <a:off x="866775" y="3021210"/>
            <a:ext cx="2901999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L298N Dual H-Bridge</a:t>
            </a:r>
            <a:r>
              <a:rPr b="0" i="0" lang="en-US" sz="1500" u="none" cap="none" strike="noStrik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Motor Driver manages high-current power delivery to the DC motors, interfacing directly with the battery source.</a:t>
            </a:r>
            <a:endParaRPr/>
          </a:p>
        </p:txBody>
      </p:sp>
      <p:pic>
        <p:nvPicPr>
          <p:cNvPr descr="image.png" id="136" name="Google Shape;136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15000" y="160585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 txBox="1"/>
          <p:nvPr/>
        </p:nvSpPr>
        <p:spPr>
          <a:xfrm>
            <a:off x="4955857" y="2558355"/>
            <a:ext cx="2280285" cy="319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EA5E9"/>
                </a:solidFill>
                <a:latin typeface="Roboto"/>
                <a:ea typeface="Roboto"/>
                <a:cs typeface="Roboto"/>
                <a:sym typeface="Roboto"/>
              </a:rPr>
              <a:t>Real-Time Control</a:t>
            </a:r>
            <a:endParaRPr/>
          </a:p>
        </p:txBody>
      </p:sp>
      <p:sp>
        <p:nvSpPr>
          <p:cNvPr id="138" name="Google Shape;138;p16"/>
          <p:cNvSpPr txBox="1"/>
          <p:nvPr/>
        </p:nvSpPr>
        <p:spPr>
          <a:xfrm>
            <a:off x="4645074" y="3021210"/>
            <a:ext cx="2901999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Arduino Mega</a:t>
            </a:r>
            <a:r>
              <a:rPr b="0" i="0" lang="en-US" sz="1500" u="none" cap="none" strike="noStrik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reads encoder feedback via interrupts to calculate RPM and adjust PWM signals instantly.</a:t>
            </a:r>
            <a:endParaRPr/>
          </a:p>
        </p:txBody>
      </p:sp>
      <p:pic>
        <p:nvPicPr>
          <p:cNvPr descr="image.png" id="139" name="Google Shape;139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493299" y="160585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6"/>
          <p:cNvSpPr txBox="1"/>
          <p:nvPr/>
        </p:nvSpPr>
        <p:spPr>
          <a:xfrm>
            <a:off x="8879175" y="2558355"/>
            <a:ext cx="1990248" cy="319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EA5E9"/>
                </a:solidFill>
                <a:latin typeface="Roboto"/>
                <a:ea typeface="Roboto"/>
                <a:cs typeface="Roboto"/>
                <a:sym typeface="Roboto"/>
              </a:rPr>
              <a:t>Communication</a:t>
            </a:r>
            <a:endParaRPr/>
          </a:p>
        </p:txBody>
      </p:sp>
      <p:sp>
        <p:nvSpPr>
          <p:cNvPr id="141" name="Google Shape;141;p16"/>
          <p:cNvSpPr txBox="1"/>
          <p:nvPr/>
        </p:nvSpPr>
        <p:spPr>
          <a:xfrm>
            <a:off x="8423374" y="3021210"/>
            <a:ext cx="2901999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USB Serial Connection</a:t>
            </a:r>
            <a:r>
              <a:rPr b="0" i="0" lang="en-US" sz="1500" u="none" cap="none" strike="noStrik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(9600 baud) links the Raspberry Pi planner to the Arduino controller for directional commands.</a:t>
            </a:r>
            <a:endParaRPr/>
          </a:p>
        </p:txBody>
      </p:sp>
      <p:pic>
        <p:nvPicPr>
          <p:cNvPr descr="image.png" id="142" name="Google Shape;142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51012" y="1796355"/>
            <a:ext cx="33337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43" name="Google Shape;143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05500" y="1796355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44" name="Google Shape;144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636174" y="1796355"/>
            <a:ext cx="47625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49" name="Google Shape;14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7"/>
          <p:cNvSpPr txBox="1"/>
          <p:nvPr/>
        </p:nvSpPr>
        <p:spPr>
          <a:xfrm>
            <a:off x="571500" y="476250"/>
            <a:ext cx="11601450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F172A"/>
                </a:solidFill>
                <a:latin typeface="Roboto"/>
                <a:ea typeface="Roboto"/>
                <a:cs typeface="Roboto"/>
                <a:sym typeface="Roboto"/>
              </a:rPr>
              <a:t>Low-Level Control (PID)</a:t>
            </a:r>
            <a:endParaRPr/>
          </a:p>
        </p:txBody>
      </p:sp>
      <p:sp>
        <p:nvSpPr>
          <p:cNvPr id="151" name="Google Shape;151;p17"/>
          <p:cNvSpPr txBox="1"/>
          <p:nvPr/>
        </p:nvSpPr>
        <p:spPr>
          <a:xfrm>
            <a:off x="571500" y="2076450"/>
            <a:ext cx="523875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A Proportional-Integral-Derivative (PID) controller is implemented on the firmware to synchronize the four independent wheels.</a:t>
            </a:r>
            <a:endParaRPr/>
          </a:p>
        </p:txBody>
      </p:sp>
      <p:sp>
        <p:nvSpPr>
          <p:cNvPr id="152" name="Google Shape;152;p17"/>
          <p:cNvSpPr txBox="1"/>
          <p:nvPr/>
        </p:nvSpPr>
        <p:spPr>
          <a:xfrm>
            <a:off x="571500" y="3200400"/>
            <a:ext cx="5500687" cy="319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EA5E9"/>
                </a:solidFill>
                <a:latin typeface="Roboto"/>
                <a:ea typeface="Roboto"/>
                <a:cs typeface="Roboto"/>
                <a:sym typeface="Roboto"/>
              </a:rPr>
              <a:t>Tuned Gains</a:t>
            </a:r>
            <a:endParaRPr/>
          </a:p>
        </p:txBody>
      </p:sp>
      <p:sp>
        <p:nvSpPr>
          <p:cNvPr id="153" name="Google Shape;153;p17"/>
          <p:cNvSpPr txBox="1"/>
          <p:nvPr/>
        </p:nvSpPr>
        <p:spPr>
          <a:xfrm>
            <a:off x="571500" y="5006280"/>
            <a:ext cx="52387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Result:</a:t>
            </a:r>
            <a:r>
              <a:rPr b="0" i="0" lang="en-US" sz="1500" u="none" cap="none" strike="noStrik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Consistent motor speeds despite mechanical friction or battery voltage variance.</a:t>
            </a:r>
            <a:endParaRPr/>
          </a:p>
        </p:txBody>
      </p:sp>
      <p:sp>
        <p:nvSpPr>
          <p:cNvPr id="154" name="Google Shape;154;p17"/>
          <p:cNvSpPr txBox="1"/>
          <p:nvPr/>
        </p:nvSpPr>
        <p:spPr>
          <a:xfrm>
            <a:off x="809625" y="3663255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Kp (Proportional):</a:t>
            </a:r>
            <a:r>
              <a:rPr b="0" i="0" lang="en-US" sz="1500" u="none" cap="none" strike="noStrik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1.5 - Immediate error correction.</a:t>
            </a:r>
            <a:endParaRPr/>
          </a:p>
        </p:txBody>
      </p:sp>
      <p:sp>
        <p:nvSpPr>
          <p:cNvPr id="155" name="Google Shape;155;p17"/>
          <p:cNvSpPr txBox="1"/>
          <p:nvPr/>
        </p:nvSpPr>
        <p:spPr>
          <a:xfrm>
            <a:off x="809625" y="4110930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Ki (Integral):</a:t>
            </a:r>
            <a:r>
              <a:rPr b="0" i="0" lang="en-US" sz="1500" u="none" cap="none" strike="noStrik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0.5 - Eliminates steady-state error.</a:t>
            </a:r>
            <a:endParaRPr/>
          </a:p>
        </p:txBody>
      </p:sp>
      <p:sp>
        <p:nvSpPr>
          <p:cNvPr id="156" name="Google Shape;156;p17"/>
          <p:cNvSpPr txBox="1"/>
          <p:nvPr/>
        </p:nvSpPr>
        <p:spPr>
          <a:xfrm>
            <a:off x="809625" y="4558605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Kd (Derivative):</a:t>
            </a:r>
            <a:r>
              <a:rPr b="0" i="0" lang="en-US" sz="1500" u="none" cap="none" strike="noStrik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0.1 - Dampens oscillation.</a:t>
            </a:r>
            <a:endParaRPr/>
          </a:p>
        </p:txBody>
      </p:sp>
      <p:pic>
        <p:nvPicPr>
          <p:cNvPr descr="image.png" id="157" name="Google Shape;15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3720405"/>
            <a:ext cx="952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58" name="Google Shape;15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4168080"/>
            <a:ext cx="952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59" name="Google Shape;15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4615755"/>
            <a:ext cx="952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7" title="MR_pipeline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0000" y="476250"/>
            <a:ext cx="6482948" cy="6381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65" name="Google Shape;16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66" name="Google Shape;16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1310580"/>
            <a:ext cx="5238750" cy="50711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67" name="Google Shape;16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1750" y="1310580"/>
            <a:ext cx="5238750" cy="507116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8"/>
          <p:cNvSpPr txBox="1"/>
          <p:nvPr/>
        </p:nvSpPr>
        <p:spPr>
          <a:xfrm>
            <a:off x="571500" y="476250"/>
            <a:ext cx="11601450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F172A"/>
                </a:solidFill>
                <a:latin typeface="Roboto"/>
                <a:ea typeface="Roboto"/>
                <a:cs typeface="Roboto"/>
                <a:sym typeface="Roboto"/>
              </a:rPr>
              <a:t>High-Level Navigation</a:t>
            </a:r>
            <a:endParaRPr/>
          </a:p>
        </p:txBody>
      </p:sp>
      <p:sp>
        <p:nvSpPr>
          <p:cNvPr id="169" name="Google Shape;169;p18"/>
          <p:cNvSpPr txBox="1"/>
          <p:nvPr/>
        </p:nvSpPr>
        <p:spPr>
          <a:xfrm>
            <a:off x="962025" y="1701105"/>
            <a:ext cx="4680585" cy="319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6670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EA5E9"/>
                </a:solidFill>
                <a:latin typeface="Roboto"/>
                <a:ea typeface="Roboto"/>
                <a:cs typeface="Roboto"/>
                <a:sym typeface="Roboto"/>
              </a:rPr>
              <a:t>Heading Logic</a:t>
            </a:r>
            <a:endParaRPr/>
          </a:p>
        </p:txBody>
      </p:sp>
      <p:sp>
        <p:nvSpPr>
          <p:cNvPr id="170" name="Google Shape;170;p18"/>
          <p:cNvSpPr txBox="1"/>
          <p:nvPr/>
        </p:nvSpPr>
        <p:spPr>
          <a:xfrm>
            <a:off x="962025" y="2163960"/>
            <a:ext cx="44577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The navigation script (Python) calculates the heading error (    θ   err   ) relative to the target.</a:t>
            </a:r>
            <a:endParaRPr/>
          </a:p>
        </p:txBody>
      </p:sp>
      <p:sp>
        <p:nvSpPr>
          <p:cNvPr id="171" name="Google Shape;171;p18"/>
          <p:cNvSpPr txBox="1"/>
          <p:nvPr/>
        </p:nvSpPr>
        <p:spPr>
          <a:xfrm>
            <a:off x="6629400" y="2930128"/>
            <a:ext cx="4743450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A5B4FC"/>
                </a:solidFill>
                <a:latin typeface="Open Sans"/>
                <a:ea typeface="Open Sans"/>
                <a:cs typeface="Open Sans"/>
                <a:sym typeface="Open Sans"/>
              </a:rPr>
              <a:t># Navigation Logic Snippet</a:t>
            </a:r>
            <a:endParaRPr/>
          </a:p>
        </p:txBody>
      </p:sp>
      <p:sp>
        <p:nvSpPr>
          <p:cNvPr id="172" name="Google Shape;172;p18"/>
          <p:cNvSpPr txBox="1"/>
          <p:nvPr/>
        </p:nvSpPr>
        <p:spPr>
          <a:xfrm>
            <a:off x="6629400" y="3269158"/>
            <a:ext cx="4743450" cy="14928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32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E2E8F0"/>
                </a:solidFill>
                <a:latin typeface="Open Sans"/>
                <a:ea typeface="Open Sans"/>
                <a:cs typeface="Open Sans"/>
                <a:sym typeface="Open Sans"/>
              </a:rPr>
              <a:t>if abs(heading_error) &gt; TOLERANCE: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200" u="none" cap="none" strike="noStrike">
                <a:solidFill>
                  <a:srgbClr val="E2E8F0"/>
                </a:solidFill>
                <a:latin typeface="Open Sans"/>
                <a:ea typeface="Open Sans"/>
                <a:cs typeface="Open Sans"/>
                <a:sym typeface="Open Sans"/>
              </a:rPr>
              <a:t>   if heading_error &gt; 0: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200" u="none" cap="none" strike="noStrike">
                <a:solidFill>
                  <a:srgbClr val="E2E8F0"/>
                </a:solidFill>
                <a:latin typeface="Open Sans"/>
                <a:ea typeface="Open Sans"/>
                <a:cs typeface="Open Sans"/>
                <a:sym typeface="Open Sans"/>
              </a:rPr>
              <a:t>     send_command('d') # Right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200" u="none" cap="none" strike="noStrike">
                <a:solidFill>
                  <a:srgbClr val="E2E8F0"/>
                </a:solidFill>
                <a:latin typeface="Open Sans"/>
                <a:ea typeface="Open Sans"/>
                <a:cs typeface="Open Sans"/>
                <a:sym typeface="Open Sans"/>
              </a:rPr>
              <a:t>   else: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200" u="none" cap="none" strike="noStrike">
                <a:solidFill>
                  <a:srgbClr val="E2E8F0"/>
                </a:solidFill>
                <a:latin typeface="Open Sans"/>
                <a:ea typeface="Open Sans"/>
                <a:cs typeface="Open Sans"/>
                <a:sym typeface="Open Sans"/>
              </a:rPr>
              <a:t>     send_command('a') # Left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200" u="none" cap="none" strike="noStrike">
                <a:solidFill>
                  <a:srgbClr val="E2E8F0"/>
                </a:solidFill>
                <a:latin typeface="Open Sans"/>
                <a:ea typeface="Open Sans"/>
                <a:cs typeface="Open Sans"/>
                <a:sym typeface="Open Sans"/>
              </a:rPr>
              <a:t> else: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200" u="none" cap="none" strike="noStrike">
                <a:solidFill>
                  <a:srgbClr val="E2E8F0"/>
                </a:solidFill>
                <a:latin typeface="Open Sans"/>
                <a:ea typeface="Open Sans"/>
                <a:cs typeface="Open Sans"/>
                <a:sym typeface="Open Sans"/>
              </a:rPr>
              <a:t>   send_command('w') # Forward</a:t>
            </a:r>
            <a:endParaRPr/>
          </a:p>
        </p:txBody>
      </p:sp>
      <p:pic>
        <p:nvPicPr>
          <p:cNvPr descr="image.png" id="173" name="Google Shape;173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2025" y="1720155"/>
            <a:ext cx="2667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8"/>
          <p:cNvSpPr txBox="1"/>
          <p:nvPr/>
        </p:nvSpPr>
        <p:spPr>
          <a:xfrm>
            <a:off x="1200150" y="2773560"/>
            <a:ext cx="4219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If    θ   err   &gt; Tolerance : Turn Right ('d')</a:t>
            </a:r>
            <a:endParaRPr/>
          </a:p>
        </p:txBody>
      </p:sp>
      <p:sp>
        <p:nvSpPr>
          <p:cNvPr id="175" name="Google Shape;175;p18"/>
          <p:cNvSpPr txBox="1"/>
          <p:nvPr/>
        </p:nvSpPr>
        <p:spPr>
          <a:xfrm>
            <a:off x="1200150" y="3221235"/>
            <a:ext cx="4219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If    θ   err   &lt; -Tolerance : Turn Left ('a')</a:t>
            </a:r>
            <a:endParaRPr/>
          </a:p>
        </p:txBody>
      </p:sp>
      <p:sp>
        <p:nvSpPr>
          <p:cNvPr id="176" name="Google Shape;176;p18"/>
          <p:cNvSpPr txBox="1"/>
          <p:nvPr/>
        </p:nvSpPr>
        <p:spPr>
          <a:xfrm>
            <a:off x="1200150" y="3668910"/>
            <a:ext cx="4219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Else: Move Forward ('w')</a:t>
            </a:r>
            <a:endParaRPr/>
          </a:p>
        </p:txBody>
      </p:sp>
      <p:pic>
        <p:nvPicPr>
          <p:cNvPr descr="image.png" id="177" name="Google Shape;177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62025" y="2830710"/>
            <a:ext cx="952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78" name="Google Shape;178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62025" y="3278385"/>
            <a:ext cx="952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79" name="Google Shape;179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62025" y="3726060"/>
            <a:ext cx="95250" cy="1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84" name="Google Shape;18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9"/>
          <p:cNvSpPr txBox="1"/>
          <p:nvPr/>
        </p:nvSpPr>
        <p:spPr>
          <a:xfrm>
            <a:off x="571500" y="476250"/>
            <a:ext cx="11601450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F172A"/>
                </a:solidFill>
                <a:latin typeface="Roboto"/>
                <a:ea typeface="Roboto"/>
                <a:cs typeface="Roboto"/>
                <a:sym typeface="Roboto"/>
              </a:rPr>
              <a:t>Performance Benchmarks</a:t>
            </a:r>
            <a:endParaRPr/>
          </a:p>
        </p:txBody>
      </p:sp>
      <p:sp>
        <p:nvSpPr>
          <p:cNvPr id="186" name="Google Shape;186;p19"/>
          <p:cNvSpPr txBox="1"/>
          <p:nvPr/>
        </p:nvSpPr>
        <p:spPr>
          <a:xfrm>
            <a:off x="571500" y="5674965"/>
            <a:ext cx="1104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500" u="none" cap="none" strike="noStrik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Data collected during Week 1 ground tests verifying drive train limits.</a:t>
            </a:r>
            <a:endParaRPr/>
          </a:p>
        </p:txBody>
      </p:sp>
      <p:graphicFrame>
        <p:nvGraphicFramePr>
          <p:cNvPr id="187" name="Google Shape;187;p19"/>
          <p:cNvGraphicFramePr/>
          <p:nvPr/>
        </p:nvGraphicFramePr>
        <p:xfrm>
          <a:off x="571500" y="17125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{38F6B124-3759-497C-939C-EF71009F2BC5}</a:tableStyleId>
              </a:tblPr>
              <a:tblGrid>
                <a:gridCol w="2192825"/>
                <a:gridCol w="1842950"/>
                <a:gridCol w="7013225"/>
              </a:tblGrid>
              <a:tr h="919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Metric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Observed Value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Significance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F172A"/>
                    </a:solidFill>
                  </a:tcPr>
                </a:tc>
              </a:tr>
              <a:tr h="919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33415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Max Linear Velocity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33415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~1.1 m/s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33415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Sufficient speed to intercept objects thrown at moderate velocities.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19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33415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Command Latency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33415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&lt; 10 ms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33415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Negligible delay ensures real-time responsiveness to vision data.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19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33415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Motion Stability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33415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High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33415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PID controller successfully eliminates drift, maintaining straight trajectories.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8" name="Google Shape;188;p19"/>
          <p:cNvSpPr/>
          <p:nvPr/>
        </p:nvSpPr>
        <p:spPr>
          <a:xfrm>
            <a:off x="571500" y="3689002"/>
            <a:ext cx="2192833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9"/>
          <p:cNvSpPr/>
          <p:nvPr/>
        </p:nvSpPr>
        <p:spPr>
          <a:xfrm>
            <a:off x="2764333" y="3689002"/>
            <a:ext cx="1842938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9"/>
          <p:cNvSpPr/>
          <p:nvPr/>
        </p:nvSpPr>
        <p:spPr>
          <a:xfrm>
            <a:off x="4607272" y="3689002"/>
            <a:ext cx="7013227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9"/>
          <p:cNvSpPr/>
          <p:nvPr/>
        </p:nvSpPr>
        <p:spPr>
          <a:xfrm>
            <a:off x="571500" y="4384327"/>
            <a:ext cx="2192833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9"/>
          <p:cNvSpPr/>
          <p:nvPr/>
        </p:nvSpPr>
        <p:spPr>
          <a:xfrm>
            <a:off x="2764333" y="4384327"/>
            <a:ext cx="1842938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9"/>
          <p:cNvSpPr/>
          <p:nvPr/>
        </p:nvSpPr>
        <p:spPr>
          <a:xfrm>
            <a:off x="4607272" y="4384327"/>
            <a:ext cx="7013227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98" name="Google Shape;19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99" name="Google Shape;19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1750" y="1941165"/>
            <a:ext cx="523875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00" name="Google Shape;200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4451895"/>
            <a:ext cx="523875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0"/>
          <p:cNvSpPr txBox="1"/>
          <p:nvPr/>
        </p:nvSpPr>
        <p:spPr>
          <a:xfrm>
            <a:off x="571500" y="476250"/>
            <a:ext cx="11601450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F172A"/>
                </a:solidFill>
                <a:latin typeface="Roboto"/>
                <a:ea typeface="Roboto"/>
                <a:cs typeface="Roboto"/>
                <a:sym typeface="Roboto"/>
              </a:rPr>
              <a:t>Stereo Vision System</a:t>
            </a:r>
            <a:endParaRPr/>
          </a:p>
        </p:txBody>
      </p:sp>
      <p:sp>
        <p:nvSpPr>
          <p:cNvPr id="202" name="Google Shape;202;p20"/>
          <p:cNvSpPr txBox="1"/>
          <p:nvPr/>
        </p:nvSpPr>
        <p:spPr>
          <a:xfrm>
            <a:off x="571500" y="1906934"/>
            <a:ext cx="5500687" cy="319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EA5E9"/>
                </a:solidFill>
                <a:latin typeface="Roboto"/>
                <a:ea typeface="Roboto"/>
                <a:cs typeface="Roboto"/>
                <a:sym typeface="Roboto"/>
              </a:rPr>
              <a:t>ZED 2i Camera</a:t>
            </a:r>
            <a:endParaRPr/>
          </a:p>
        </p:txBody>
      </p:sp>
      <p:sp>
        <p:nvSpPr>
          <p:cNvPr id="203" name="Google Shape;203;p20"/>
          <p:cNvSpPr txBox="1"/>
          <p:nvPr/>
        </p:nvSpPr>
        <p:spPr>
          <a:xfrm>
            <a:off x="571500" y="2369790"/>
            <a:ext cx="52387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Utilizes dual lenses to act as independent observers, enabling depth perception through triangulation.</a:t>
            </a:r>
            <a:endParaRPr/>
          </a:p>
        </p:txBody>
      </p:sp>
      <p:sp>
        <p:nvSpPr>
          <p:cNvPr id="204" name="Google Shape;204;p20"/>
          <p:cNvSpPr txBox="1"/>
          <p:nvPr/>
        </p:nvSpPr>
        <p:spPr>
          <a:xfrm>
            <a:off x="571500" y="3188940"/>
            <a:ext cx="5500687" cy="319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EA5E9"/>
                </a:solidFill>
                <a:latin typeface="Roboto"/>
                <a:ea typeface="Roboto"/>
                <a:cs typeface="Roboto"/>
                <a:sym typeface="Roboto"/>
              </a:rPr>
              <a:t>Pinhole Camera Model</a:t>
            </a:r>
            <a:endParaRPr/>
          </a:p>
        </p:txBody>
      </p:sp>
      <p:sp>
        <p:nvSpPr>
          <p:cNvPr id="205" name="Google Shape;205;p20"/>
          <p:cNvSpPr txBox="1"/>
          <p:nvPr/>
        </p:nvSpPr>
        <p:spPr>
          <a:xfrm>
            <a:off x="571500" y="3651795"/>
            <a:ext cx="52387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Maps a 3D point   X   to a 2D pixel   x   via the projection matrix   P  .</a:t>
            </a:r>
            <a:endParaRPr/>
          </a:p>
        </p:txBody>
      </p:sp>
      <p:sp>
        <p:nvSpPr>
          <p:cNvPr id="206" name="Google Shape;206;p20"/>
          <p:cNvSpPr txBox="1"/>
          <p:nvPr/>
        </p:nvSpPr>
        <p:spPr>
          <a:xfrm>
            <a:off x="571500" y="5175795"/>
            <a:ext cx="52387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Where   K   is the Intrinsic Matrix and   [  R  |  t  ]   represents Extrinsic parameters.</a:t>
            </a:r>
            <a:endParaRPr/>
          </a:p>
        </p:txBody>
      </p:sp>
      <p:pic>
        <p:nvPicPr>
          <p:cNvPr descr="image.png" id="207" name="Google Shape;207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81750" y="1941165"/>
            <a:ext cx="523875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12" name="Google Shape;21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13" name="Google Shape;21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1310580"/>
            <a:ext cx="5238750" cy="507116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1"/>
          <p:cNvSpPr txBox="1"/>
          <p:nvPr/>
        </p:nvSpPr>
        <p:spPr>
          <a:xfrm>
            <a:off x="571500" y="476250"/>
            <a:ext cx="11601450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F172A"/>
                </a:solidFill>
                <a:latin typeface="Roboto"/>
                <a:ea typeface="Roboto"/>
                <a:cs typeface="Roboto"/>
                <a:sym typeface="Roboto"/>
              </a:rPr>
              <a:t>Camera Calibration</a:t>
            </a:r>
            <a:endParaRPr/>
          </a:p>
        </p:txBody>
      </p:sp>
      <p:pic>
        <p:nvPicPr>
          <p:cNvPr descr="image.png" id="215" name="Google Shape;215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1310580"/>
            <a:ext cx="5238750" cy="507116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1"/>
          <p:cNvSpPr txBox="1"/>
          <p:nvPr/>
        </p:nvSpPr>
        <p:spPr>
          <a:xfrm>
            <a:off x="6381750" y="1487834"/>
            <a:ext cx="5500687" cy="319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EA5E9"/>
                </a:solidFill>
                <a:latin typeface="Roboto"/>
                <a:ea typeface="Roboto"/>
                <a:cs typeface="Roboto"/>
                <a:sym typeface="Roboto"/>
              </a:rPr>
              <a:t>Procedure</a:t>
            </a:r>
            <a:endParaRPr/>
          </a:p>
        </p:txBody>
      </p:sp>
      <p:sp>
        <p:nvSpPr>
          <p:cNvPr id="217" name="Google Shape;217;p21"/>
          <p:cNvSpPr txBox="1"/>
          <p:nvPr/>
        </p:nvSpPr>
        <p:spPr>
          <a:xfrm>
            <a:off x="6381750" y="3665190"/>
            <a:ext cx="5500687" cy="319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EA5E9"/>
                </a:solidFill>
                <a:latin typeface="Roboto"/>
                <a:ea typeface="Roboto"/>
                <a:cs typeface="Roboto"/>
                <a:sym typeface="Roboto"/>
              </a:rPr>
              <a:t>RMSE Results (Error)</a:t>
            </a:r>
            <a:endParaRPr/>
          </a:p>
        </p:txBody>
      </p:sp>
      <p:sp>
        <p:nvSpPr>
          <p:cNvPr id="218" name="Google Shape;218;p21"/>
          <p:cNvSpPr txBox="1"/>
          <p:nvPr/>
        </p:nvSpPr>
        <p:spPr>
          <a:xfrm>
            <a:off x="6619875" y="1950690"/>
            <a:ext cx="500062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Intrinsic:</a:t>
            </a:r>
            <a:r>
              <a:rPr b="0" i="0" lang="en-US" sz="1500" u="none" cap="none" strike="noStrik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Captured checkerboard images to solve for focal lengths (    f   x   ,   f   y   ) and principal points.</a:t>
            </a:r>
            <a:endParaRPr/>
          </a:p>
        </p:txBody>
      </p:sp>
      <p:sp>
        <p:nvSpPr>
          <p:cNvPr id="219" name="Google Shape;219;p21"/>
          <p:cNvSpPr txBox="1"/>
          <p:nvPr/>
        </p:nvSpPr>
        <p:spPr>
          <a:xfrm>
            <a:off x="6619875" y="2703165"/>
            <a:ext cx="500062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Extrinsic:</a:t>
            </a:r>
            <a:r>
              <a:rPr b="0" i="0" lang="en-US" sz="1500" u="none" cap="none" strike="noStrik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Computed rigid transformation (   R  ,  T  ) between left and right lenses.</a:t>
            </a:r>
            <a:endParaRPr/>
          </a:p>
        </p:txBody>
      </p:sp>
      <p:graphicFrame>
        <p:nvGraphicFramePr>
          <p:cNvPr id="220" name="Google Shape;220;p21"/>
          <p:cNvGraphicFramePr/>
          <p:nvPr/>
        </p:nvGraphicFramePr>
        <p:xfrm>
          <a:off x="6381750" y="412804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{38F6B124-3759-497C-939C-EF71009F2BC5}</a:tableStyleId>
              </a:tblPr>
              <a:tblGrid>
                <a:gridCol w="3654925"/>
                <a:gridCol w="1583825"/>
              </a:tblGrid>
              <a:tr h="692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33415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Left Camera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33415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0.18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2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33415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Right Camera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33415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0.19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2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33415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Stereo System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F2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33415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0.31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F2FE"/>
                    </a:solidFill>
                  </a:tcPr>
                </a:tc>
              </a:tr>
            </a:tbl>
          </a:graphicData>
        </a:graphic>
      </p:graphicFrame>
      <p:pic>
        <p:nvPicPr>
          <p:cNvPr descr="image.png" id="221" name="Google Shape;221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81750" y="2007840"/>
            <a:ext cx="952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22" name="Google Shape;222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81750" y="2760315"/>
            <a:ext cx="9525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1"/>
          <p:cNvSpPr/>
          <p:nvPr/>
        </p:nvSpPr>
        <p:spPr>
          <a:xfrm>
            <a:off x="6381750" y="4809083"/>
            <a:ext cx="3654921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1"/>
          <p:cNvSpPr/>
          <p:nvPr/>
        </p:nvSpPr>
        <p:spPr>
          <a:xfrm>
            <a:off x="10036671" y="4809083"/>
            <a:ext cx="1583828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1"/>
          <p:cNvSpPr/>
          <p:nvPr/>
        </p:nvSpPr>
        <p:spPr>
          <a:xfrm>
            <a:off x="6381750" y="5504408"/>
            <a:ext cx="3654921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1"/>
          <p:cNvSpPr/>
          <p:nvPr/>
        </p:nvSpPr>
        <p:spPr>
          <a:xfrm>
            <a:off x="10036671" y="5504408"/>
            <a:ext cx="1583828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